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7"/>
  </p:notesMasterIdLst>
  <p:sldIdLst>
    <p:sldId id="390" r:id="rId2"/>
    <p:sldId id="433" r:id="rId3"/>
    <p:sldId id="434" r:id="rId4"/>
    <p:sldId id="435" r:id="rId5"/>
    <p:sldId id="436" r:id="rId6"/>
    <p:sldId id="444" r:id="rId7"/>
    <p:sldId id="445" r:id="rId8"/>
    <p:sldId id="446" r:id="rId9"/>
    <p:sldId id="447" r:id="rId10"/>
    <p:sldId id="448" r:id="rId11"/>
    <p:sldId id="449" r:id="rId12"/>
    <p:sldId id="450" r:id="rId13"/>
    <p:sldId id="451" r:id="rId14"/>
    <p:sldId id="496" r:id="rId15"/>
    <p:sldId id="385" r:id="rId16"/>
  </p:sldIdLst>
  <p:sldSz cx="12192000" cy="6858000"/>
  <p:notesSz cx="6858000" cy="9144000"/>
  <p:embeddedFontLst>
    <p:embeddedFont>
      <p:font typeface="Andika" panose="02000000000000000000" pitchFamily="2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3D2FEC3-9EAC-430D-8E8A-9EC0F1656BFE}" v="3" dt="2025-12-11T13:42:20.2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18ADE9-0F18-9719-F08A-A09354FADE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A1EF9725-3B5C-83EB-F86C-31A39C0CD2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5DC16A0-A91C-3E14-8613-B79509F16DA5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all 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B3F5FA8-22D3-1F61-A3AB-2932D6E09C89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rgbClr val="00B050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rgbClr val="00B050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Bowland Forest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near their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packed a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backpack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with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sandwiches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apples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and a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bottle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of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Coca Cola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370983-5C2C-09D5-FAA4-6AE8509E4D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08F555E1-2A4A-ED69-6162-7FA008DB6F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007086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7923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C8E8C2-188A-07BA-43A7-E0A7C8BD4A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EC1ADED-544A-F90C-2975-5D7C659E9B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7FD8D73-2778-3380-EBCF-AE4714E5F6C0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all 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CF1969D-3257-34FF-472F-F8277EE9A478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rgbClr val="00B050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rgbClr val="00B050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Bowland Forest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near their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packed a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backpack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with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sandwiches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apples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and a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bottle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of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Coca Cola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1F8BF72-9802-84F9-C7B7-75C9FBD85A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D22A864-D457-32EE-106E-8C518D48BD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007086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6476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55171A-FCB3-77E3-1D42-B4242FC26E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E73C7DCE-5246-8AA5-55E9-872948BF82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160E277-1A97-9CE1-2304-7F33265E8534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all 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08E177-C676-8290-E36A-1BE5704A7ACB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rgbClr val="00B050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rgbClr val="00B050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rgbClr val="FFFF00"/>
                </a:solidFill>
                <a:ea typeface="Andika"/>
                <a:cs typeface="Andika"/>
              </a:rPr>
              <a:t>Bowland Forest</a:t>
            </a:r>
            <a:r>
              <a:rPr lang="en-GB" sz="3600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near their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packed a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backpack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with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sandwiches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apples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and a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bottle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of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Coca Cola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E53FF5E-99DC-7537-B715-4DA025CDE0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3EC109E-2B86-6B7B-7161-BC88B30B44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007086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5255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FF8EAC-EEE8-2B03-6244-D3806B0448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8CB61FA6-C83F-E1DF-7236-E440F5F7BF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27A4E85-09F8-7FFE-411C-C010D5EA9F53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all 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770E7D-F63C-34BE-7DD8-E0B95758F1FD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rgbClr val="00B050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rgbClr val="00B050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rgbClr val="FFFF00"/>
                </a:solidFill>
                <a:ea typeface="Andika"/>
                <a:cs typeface="Andika"/>
              </a:rPr>
              <a:t>Bowland Forest</a:t>
            </a:r>
            <a:r>
              <a:rPr lang="en-GB" sz="3600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near their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600" u="sng" dirty="0">
                <a:solidFill>
                  <a:srgbClr val="FFFF00"/>
                </a:solidFill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packed a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backpack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with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sandwiches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apples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and a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bottle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of </a:t>
            </a:r>
            <a:r>
              <a:rPr lang="en-GB" sz="3600" u="sng" dirty="0">
                <a:solidFill>
                  <a:srgbClr val="FFFF00"/>
                </a:solidFill>
                <a:ea typeface="Andika"/>
                <a:cs typeface="Andika"/>
              </a:rPr>
              <a:t>Coca Cola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36BB1C-4DA2-6DD8-3827-84F613EE4E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AD292AC-EAD1-52DC-043B-3E66873BA6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007086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9909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3363008" y="2062439"/>
            <a:ext cx="6379025" cy="306825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</a:t>
            </a:r>
            <a:r>
              <a:rPr lang="en-GB" sz="32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three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sentences where each sentence must have both a proper noun and a common noun? 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example: Emile likes gems.</a:t>
            </a:r>
          </a:p>
        </p:txBody>
      </p:sp>
      <p:sp>
        <p:nvSpPr>
          <p:cNvPr id="2" name="Red Oval">
            <a:extLst>
              <a:ext uri="{FF2B5EF4-FFF2-40B4-BE49-F238E27FC236}">
                <a16:creationId xmlns:a16="http://schemas.microsoft.com/office/drawing/2014/main" id="{346257CA-37B1-9692-7F51-20FD9BFA547A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6" name="Amber Oval">
            <a:extLst>
              <a:ext uri="{FF2B5EF4-FFF2-40B4-BE49-F238E27FC236}">
                <a16:creationId xmlns:a16="http://schemas.microsoft.com/office/drawing/2014/main" id="{553BC89F-5058-0D40-2483-B1C36D2EE98F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28720F4-E484-4167-0546-1FB007780190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6B5C03-F847-BE80-598C-5DF7739D357F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6" name="Last 60 seconds">
            <a:extLst>
              <a:ext uri="{FF2B5EF4-FFF2-40B4-BE49-F238E27FC236}">
                <a16:creationId xmlns:a16="http://schemas.microsoft.com/office/drawing/2014/main" id="{D1C6E0E0-D430-1806-D846-8E9C0DF70BBE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7" name="Grey Oval">
            <a:extLst>
              <a:ext uri="{FF2B5EF4-FFF2-40B4-BE49-F238E27FC236}">
                <a16:creationId xmlns:a16="http://schemas.microsoft.com/office/drawing/2014/main" id="{CEF28D70-9270-253C-EAD9-F5462999C809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C36402C-2ACC-DFD4-4A6D-70D642F541AC}"/>
              </a:ext>
            </a:extLst>
          </p:cNvPr>
          <p:cNvSpPr/>
          <p:nvPr/>
        </p:nvSpPr>
        <p:spPr>
          <a:xfrm>
            <a:off x="1808364" y="3810946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D8B16B-D303-6D91-4BFE-8C609A64C5AE}"/>
              </a:ext>
            </a:extLst>
          </p:cNvPr>
          <p:cNvCxnSpPr>
            <a:cxnSpLocks/>
            <a:stCxn id="17" idx="0"/>
          </p:cNvCxnSpPr>
          <p:nvPr/>
        </p:nvCxnSpPr>
        <p:spPr>
          <a:xfrm flipH="1">
            <a:off x="1848751" y="2575918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D0B92-9ED5-12BB-366A-DF74B39C552C}"/>
              </a:ext>
            </a:extLst>
          </p:cNvPr>
          <p:cNvCxnSpPr/>
          <p:nvPr/>
        </p:nvCxnSpPr>
        <p:spPr>
          <a:xfrm>
            <a:off x="1855604" y="4885228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72984A4-0557-2DCD-66BB-A40203CCA32A}"/>
              </a:ext>
            </a:extLst>
          </p:cNvPr>
          <p:cNvCxnSpPr>
            <a:cxnSpLocks/>
          </p:cNvCxnSpPr>
          <p:nvPr/>
        </p:nvCxnSpPr>
        <p:spPr>
          <a:xfrm>
            <a:off x="2449966" y="4676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F11A951-3039-BFE4-E517-747E2E6F092E}"/>
              </a:ext>
            </a:extLst>
          </p:cNvPr>
          <p:cNvCxnSpPr>
            <a:cxnSpLocks/>
          </p:cNvCxnSpPr>
          <p:nvPr/>
        </p:nvCxnSpPr>
        <p:spPr>
          <a:xfrm>
            <a:off x="1126913" y="2793171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E253FE-1ED3-8FFE-DA49-DD64AC024A09}"/>
              </a:ext>
            </a:extLst>
          </p:cNvPr>
          <p:cNvCxnSpPr>
            <a:cxnSpLocks/>
          </p:cNvCxnSpPr>
          <p:nvPr/>
        </p:nvCxnSpPr>
        <p:spPr>
          <a:xfrm>
            <a:off x="711708" y="328690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68FE99-4341-A598-9836-6EFFE052182C}"/>
              </a:ext>
            </a:extLst>
          </p:cNvPr>
          <p:cNvCxnSpPr>
            <a:cxnSpLocks/>
          </p:cNvCxnSpPr>
          <p:nvPr/>
        </p:nvCxnSpPr>
        <p:spPr>
          <a:xfrm>
            <a:off x="2748382" y="4315616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6148CC-7690-BE13-E553-6A58C1648833}"/>
              </a:ext>
            </a:extLst>
          </p:cNvPr>
          <p:cNvCxnSpPr>
            <a:cxnSpLocks/>
          </p:cNvCxnSpPr>
          <p:nvPr/>
        </p:nvCxnSpPr>
        <p:spPr>
          <a:xfrm>
            <a:off x="2880726" y="384825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C8CF59A-9536-F0A3-618E-605D44005A49}"/>
              </a:ext>
            </a:extLst>
          </p:cNvPr>
          <p:cNvCxnSpPr>
            <a:cxnSpLocks/>
          </p:cNvCxnSpPr>
          <p:nvPr/>
        </p:nvCxnSpPr>
        <p:spPr>
          <a:xfrm>
            <a:off x="581635" y="386988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8811A1-45D5-EBAA-3476-3F6633641459}"/>
              </a:ext>
            </a:extLst>
          </p:cNvPr>
          <p:cNvCxnSpPr>
            <a:cxnSpLocks/>
          </p:cNvCxnSpPr>
          <p:nvPr/>
        </p:nvCxnSpPr>
        <p:spPr>
          <a:xfrm flipV="1">
            <a:off x="2801460" y="330095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F79574-CD24-5274-F3FB-29EC745E5A95}"/>
              </a:ext>
            </a:extLst>
          </p:cNvPr>
          <p:cNvCxnSpPr>
            <a:cxnSpLocks/>
          </p:cNvCxnSpPr>
          <p:nvPr/>
        </p:nvCxnSpPr>
        <p:spPr>
          <a:xfrm flipV="1">
            <a:off x="741475" y="433201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o 30 seconds">
            <a:extLst>
              <a:ext uri="{FF2B5EF4-FFF2-40B4-BE49-F238E27FC236}">
                <a16:creationId xmlns:a16="http://schemas.microsoft.com/office/drawing/2014/main" id="{E07454F5-1E0C-CF54-F617-BA3D9C971709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3E80B2-25FB-3669-F0DD-2198531A11DD}"/>
              </a:ext>
            </a:extLst>
          </p:cNvPr>
          <p:cNvCxnSpPr>
            <a:cxnSpLocks/>
          </p:cNvCxnSpPr>
          <p:nvPr/>
        </p:nvCxnSpPr>
        <p:spPr>
          <a:xfrm flipV="1">
            <a:off x="1102105" y="467699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12E5FA4-E10D-BD5B-1B96-3577616233FC}"/>
              </a:ext>
            </a:extLst>
          </p:cNvPr>
          <p:cNvCxnSpPr>
            <a:cxnSpLocks/>
          </p:cNvCxnSpPr>
          <p:nvPr/>
        </p:nvCxnSpPr>
        <p:spPr>
          <a:xfrm flipV="1">
            <a:off x="2505615" y="283466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A0A9BDF-809E-0361-78DB-C73481A388C9}"/>
              </a:ext>
            </a:extLst>
          </p:cNvPr>
          <p:cNvGrpSpPr>
            <a:grpSpLocks/>
          </p:cNvGrpSpPr>
          <p:nvPr/>
        </p:nvGrpSpPr>
        <p:grpSpPr bwMode="auto">
          <a:xfrm>
            <a:off x="1854832" y="2765778"/>
            <a:ext cx="7938" cy="2208212"/>
            <a:chOff x="6948614" y="3503140"/>
            <a:chExt cx="7930" cy="2208694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CEE151-9D1F-5ECD-29E3-8FC675726CF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DAE03FD-655F-C982-3EBC-7D3254B95C6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2 minutes start">
            <a:extLst>
              <a:ext uri="{FF2B5EF4-FFF2-40B4-BE49-F238E27FC236}">
                <a16:creationId xmlns:a16="http://schemas.microsoft.com/office/drawing/2014/main" id="{805FA77A-5F76-D3D2-E85B-9521357E1CC4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12177E-B3D2-0F81-7C0F-60DE6730D327}"/>
              </a:ext>
            </a:extLst>
          </p:cNvPr>
          <p:cNvSpPr txBox="1"/>
          <p:nvPr/>
        </p:nvSpPr>
        <p:spPr>
          <a:xfrm>
            <a:off x="645899" y="1868502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B9E476-97EF-FEEA-1216-A71CB0D3A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8" name="Picture 7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D4A415-9B04-4B84-1E89-3E4580321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0540" y="2926093"/>
            <a:ext cx="2474614" cy="3068254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D6052C0-15E2-1B0A-861A-D04F561D7221}"/>
              </a:ext>
            </a:extLst>
          </p:cNvPr>
          <p:cNvSpPr txBox="1">
            <a:spLocks/>
          </p:cNvSpPr>
          <p:nvPr/>
        </p:nvSpPr>
        <p:spPr>
          <a:xfrm>
            <a:off x="7771191" y="5994347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D8412B27-486D-960A-BD4C-ACE8008084C7}"/>
              </a:ext>
            </a:extLst>
          </p:cNvPr>
          <p:cNvSpPr/>
          <p:nvPr/>
        </p:nvSpPr>
        <p:spPr>
          <a:xfrm rot="16200000">
            <a:off x="6156691" y="5314240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C5162FE-68EE-E140-2223-C6BC486F984A}"/>
              </a:ext>
            </a:extLst>
          </p:cNvPr>
          <p:cNvSpPr/>
          <p:nvPr/>
        </p:nvSpPr>
        <p:spPr>
          <a:xfrm rot="16200000">
            <a:off x="8383587" y="5339018"/>
            <a:ext cx="1127882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856BDD6-6E64-15BC-23C5-E36315A54CCC}"/>
              </a:ext>
            </a:extLst>
          </p:cNvPr>
          <p:cNvSpPr txBox="1">
            <a:spLocks/>
          </p:cNvSpPr>
          <p:nvPr/>
        </p:nvSpPr>
        <p:spPr>
          <a:xfrm>
            <a:off x="5676398" y="5994347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30615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  <p:bldP spid="29" grpId="0" animBg="1"/>
      <p:bldP spid="3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04775" y="79024"/>
          <a:ext cx="11982451" cy="6256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9565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85797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77003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03898">
                <a:tc>
                  <a:txBody>
                    <a:bodyPr/>
                    <a:lstStyle/>
                    <a:p>
                      <a:r>
                        <a:rPr lang="en-GB" sz="20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- Singular nouns.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singular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House/schools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Gsing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Gsingnoun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- Plural nouns.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plural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House/schools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GPl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GPluNoun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r>
                        <a:rPr lang="en-GB" sz="1400" dirty="0"/>
                        <a:t>Singular or plural noun?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noun '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cat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' singular or plural?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Singular/plural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GSingPlur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–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- Sentences starting with an adverb.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Quickly, 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- Sentences using and as a conjunction.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cat runs fast and jumps high.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 – Two nouns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at the cat.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70489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 - Common nouns.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common nouns.	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children play in the garden.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GCNoun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 - Proper nouns.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proper nouns.	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Emile is so cool.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GPNoun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Common or proper noun?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noun '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curtains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' a common or proper noun?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Common/proper noun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GComProp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62689059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6335474"/>
            <a:ext cx="5530727" cy="348901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71F09-6D65-A845-BD28-D74B1768C4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A60D373F-D0AF-FBFD-3372-CF9E509473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24926499-9F56-259C-819A-6CE9CBDEC27F}"/>
              </a:ext>
            </a:extLst>
          </p:cNvPr>
          <p:cNvSpPr txBox="1">
            <a:spLocks/>
          </p:cNvSpPr>
          <p:nvPr/>
        </p:nvSpPr>
        <p:spPr>
          <a:xfrm>
            <a:off x="954232" y="457778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all the nouns?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7E25E31-3D0E-DED9-C3F2-8328E98D2D09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and Aimee were best friends who loved adventures.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sunny day, they decided to explore the Bowland Forest near their homes.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packed a backpack with sandwiches, apples, and a bottle of Coca Cola.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34915D-FEDE-9C6B-B073-6C346EC0EE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E76CCB1-97EA-8BE9-38D8-1772581655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007086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4348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30842D-DDC6-CDB2-B9C9-EB7559975E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B3E894B2-3FA9-C72F-E283-6E9566B2B4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A573295-C74D-175A-C646-ABE543B17D2C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all the nouns?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E8FC9A2-5D56-4EBE-7D95-C71A925AA35A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One sunny day, they decided to explore the Bowland Forest near their homes. </a:t>
            </a:r>
          </a:p>
          <a:p>
            <a:endParaRPr lang="en-GB" sz="36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Emile packed a backpack with sandwiches, apples, and a bottle of Coca Cola.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1780B4F-1459-7F69-8362-756D96C1C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29C408F-01F2-79E4-F7B1-46402D9666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007086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0796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84F530-B136-CA9A-CE14-7B1E2A9818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F713ECAD-53C6-E8DB-F8A3-419A4AA929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A579FFA-F6F2-A60B-D188-A69CF26A7860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all the nouns?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32C35FA-825B-392A-400D-262EB3922C2B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Bowland Forest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near their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Emile packed a backpack with sandwiches, apples, and a bottle of Coca Cola.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7080FE-D030-24AB-1A8E-E009D52124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D8EC976-F152-98DB-A574-4F0C170AF2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007086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9311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0F3263-B7BE-A6A1-4080-53F63ADE1B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15FE9D24-AB17-A4CD-5F0E-EC16D71930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0608410-B48C-D684-6D2B-C06C7F785654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Can you spot all the nouns?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4704DDC-5DFA-1C07-394D-9778CA9A889C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Bowland Forest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near their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packed a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backpack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with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sandwiches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apples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and a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bottle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of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Coca Cola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DD2FDF-2FCC-5774-B776-DC9CA818AE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B4340CE-9FE8-4B77-B71D-1ABEDE23E8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007086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136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459E8F-3790-554C-C216-1038C547EE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0DA957C9-AEF9-87D3-22EC-71B866D4855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27829D42-C567-F656-D431-3DC4B976842B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all the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79D5D6F-03BD-FA80-E02A-63808CF6B2EA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Bowland Forest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near their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packed a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backpack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with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sandwiches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apples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and a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bottle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of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Coca Cola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0DEF8E-0FAE-15B1-785E-E1FAA3277A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E76C0A17-864B-A8F0-84E0-7075FF5DDB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007086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035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237784-9D1A-6D71-914F-78804CB58D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D64A0E05-22F7-6188-E0D1-3DDF87E6A1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EF66D26-ED2E-221F-6AFC-89600BF25B37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all the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474B2A-101A-3B05-0CB9-7CD154875DA5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rgbClr val="00B050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rgbClr val="00B050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Bowland Forest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near their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packed a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backpack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with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sandwiches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apples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and a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bottle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of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Coca Cola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4FB4D6-E6E1-F2CF-3CCC-836FE0755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5A38787-3F86-8639-FE74-DCF696BEE5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007086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843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B37D2F-F66E-1728-F191-F93D4C8CDE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4320DA97-10E8-7AF3-4DF5-E611F82B61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D0967A0-C717-FA5A-5512-935AD5D71DD5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all the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6F02C59-0857-CC1E-8F89-73731D28F687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rgbClr val="00B050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rgbClr val="00B050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Bowland Forest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near their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packed a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backpack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with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sandwiches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apples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and a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bottle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of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Coca Cola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8C14127-63C5-C430-33EF-C155AE1C5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157F026-EA1A-66E9-E496-594B361DA6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007086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2663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B3DBF6-04A0-5223-6764-8F16A5CDC6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1231C9A9-7D5B-CA2A-376E-8237B259B6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7E6669D-8629-1680-7901-61ABE750E05E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all the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689A945-FE1E-6B3B-E22A-C3D5E3A4E468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rgbClr val="00B050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rgbClr val="00B050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Bowland Forest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near their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packed a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backpack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with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sandwiches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apples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, and a </a:t>
            </a:r>
            <a:r>
              <a:rPr lang="en-GB" sz="3600" u="sng" dirty="0">
                <a:solidFill>
                  <a:srgbClr val="00FF00"/>
                </a:solidFill>
                <a:ea typeface="Andika"/>
                <a:cs typeface="Andika"/>
              </a:rPr>
              <a:t>bottle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of </a:t>
            </a:r>
            <a:r>
              <a:rPr lang="en-GB" sz="3600" u="sng" dirty="0">
                <a:solidFill>
                  <a:schemeClr val="bg1"/>
                </a:solidFill>
                <a:ea typeface="Andika"/>
                <a:cs typeface="Andika"/>
              </a:rPr>
              <a:t>Coca Cola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61FFAC-EFF2-D380-C5CC-105E17203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D387AF7-0EAB-6A45-A355-63075F2FF7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007086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0388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954</Words>
  <Application>Microsoft Office PowerPoint</Application>
  <PresentationFormat>Widescreen</PresentationFormat>
  <Paragraphs>145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2025-12-22T09:52:39Z</dcterms:modified>
</cp:coreProperties>
</file>